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8" r:id="rId3"/>
    <p:sldId id="273" r:id="rId4"/>
    <p:sldId id="263" r:id="rId5"/>
    <p:sldId id="278" r:id="rId6"/>
    <p:sldId id="277" r:id="rId7"/>
    <p:sldId id="280" r:id="rId8"/>
    <p:sldId id="289" r:id="rId9"/>
    <p:sldId id="286" r:id="rId10"/>
    <p:sldId id="294" r:id="rId11"/>
    <p:sldId id="290" r:id="rId12"/>
    <p:sldId id="293" r:id="rId13"/>
    <p:sldId id="291" r:id="rId14"/>
  </p:sldIdLst>
  <p:sldSz cx="9144000" cy="58324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65"/>
    <a:srgbClr val="B2B2B2"/>
    <a:srgbClr val="FF33CC"/>
    <a:srgbClr val="333333"/>
    <a:srgbClr val="6666FF"/>
    <a:srgbClr val="FF6600"/>
    <a:srgbClr val="33CC33"/>
    <a:srgbClr val="3366FF"/>
    <a:srgbClr val="FF0066"/>
    <a:srgbClr val="FD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73" autoAdjust="0"/>
    <p:restoredTop sz="94660"/>
  </p:normalViewPr>
  <p:slideViewPr>
    <p:cSldViewPr snapToGrid="0">
      <p:cViewPr>
        <p:scale>
          <a:sx n="80" d="100"/>
          <a:sy n="80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F26CE-977A-4F1C-82CD-17C95C044065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C81B6-F087-49CA-8352-D452B5656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9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D6798-4AE4-4FBA-A304-03F20F1517E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1143000"/>
            <a:ext cx="4835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FB5B4-B160-473A-8F20-3BD8EEF02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55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35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74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00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96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69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78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91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32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09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69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1143000"/>
            <a:ext cx="48355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FB5B4-B160-473A-8F20-3BD8EEF021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54528"/>
            <a:ext cx="6858000" cy="203056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63400"/>
            <a:ext cx="6858000" cy="140816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05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4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10525"/>
            <a:ext cx="1971675" cy="49427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10525"/>
            <a:ext cx="5800725" cy="494275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4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6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54069"/>
            <a:ext cx="7886700" cy="242614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903169"/>
            <a:ext cx="7886700" cy="127585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9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52626"/>
            <a:ext cx="3886200" cy="37006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52626"/>
            <a:ext cx="3886200" cy="37006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1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10526"/>
            <a:ext cx="7886700" cy="11273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29767"/>
            <a:ext cx="3868340" cy="7007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0473"/>
            <a:ext cx="3868340" cy="3133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29767"/>
            <a:ext cx="3887391" cy="7007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0473"/>
            <a:ext cx="3887391" cy="3133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8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5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5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8832"/>
            <a:ext cx="2949178" cy="136091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39769"/>
            <a:ext cx="4629150" cy="414483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49743"/>
            <a:ext cx="2949178" cy="32416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4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8832"/>
            <a:ext cx="2949178" cy="136091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39769"/>
            <a:ext cx="4629150" cy="414483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49743"/>
            <a:ext cx="2949178" cy="324161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10526"/>
            <a:ext cx="7886700" cy="1127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52626"/>
            <a:ext cx="7886700" cy="3700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405841"/>
            <a:ext cx="2057400" cy="310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B311-4287-468D-A022-AB61D83558F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405841"/>
            <a:ext cx="3086100" cy="310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405841"/>
            <a:ext cx="2057400" cy="310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1575-49D6-4297-BBAA-EA372FE55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7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684" y="1166494"/>
            <a:ext cx="7776633" cy="1622624"/>
          </a:xfrm>
          <a:solidFill>
            <a:srgbClr val="002060"/>
          </a:solidFill>
        </p:spPr>
        <p:txBody>
          <a:bodyPr>
            <a:normAutofit/>
          </a:bodyPr>
          <a:lstStyle/>
          <a:p>
            <a:pPr rtl="1">
              <a:lnSpc>
                <a:spcPct val="200000"/>
              </a:lnSpc>
            </a:pPr>
            <a:r>
              <a:rPr lang="fa-IR" sz="2041" b="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</a:t>
            </a:r>
            <a:br>
              <a:rPr lang="fa-IR" sz="2041" b="1" dirty="0">
                <a:solidFill>
                  <a:srgbClr val="FFFF00"/>
                </a:solidFill>
                <a:cs typeface="B Titr" panose="00000700000000000000" pitchFamily="2" charset="-78"/>
              </a:rPr>
            </a:br>
            <a:r>
              <a:rPr lang="fa-IR" sz="2041" b="1" dirty="0">
                <a:solidFill>
                  <a:srgbClr val="FFFF00"/>
                </a:solidFill>
                <a:cs typeface="B Titr" panose="00000700000000000000" pitchFamily="2" charset="-78"/>
              </a:rPr>
              <a:t>گروه علوم تغذیه</a:t>
            </a:r>
            <a:endParaRPr lang="en-US" sz="2041" b="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684" y="3282641"/>
            <a:ext cx="7776633" cy="1188928"/>
          </a:xfrm>
          <a:solidFill>
            <a:srgbClr val="002060"/>
          </a:solidFill>
        </p:spPr>
        <p:txBody>
          <a:bodyPr>
            <a:normAutofit/>
          </a:bodyPr>
          <a:lstStyle/>
          <a:p>
            <a:pPr rtl="1"/>
            <a:endParaRPr lang="fa-IR" sz="1701" dirty="0">
              <a:solidFill>
                <a:srgbClr val="FFC000"/>
              </a:solidFill>
              <a:cs typeface="B Titr" panose="00000700000000000000" pitchFamily="2" charset="-78"/>
            </a:endParaRPr>
          </a:p>
          <a:p>
            <a:pPr rtl="1"/>
            <a:r>
              <a:rPr lang="fa-IR" sz="1701" dirty="0">
                <a:solidFill>
                  <a:srgbClr val="FFC000"/>
                </a:solidFill>
                <a:cs typeface="B Titr" panose="00000700000000000000" pitchFamily="2" charset="-78"/>
              </a:rPr>
              <a:t>تجهیزات آزمایشگاه شیمی مواد غذائی</a:t>
            </a:r>
            <a:endParaRPr lang="en-US" sz="1701" dirty="0">
              <a:solidFill>
                <a:srgbClr val="FFC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6375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هیتر استیرر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1"/>
            <a:r>
              <a:rPr lang="fa-IR" sz="1531" b="1" dirty="0">
                <a:cs typeface="B Nazanin" panose="00000400000000000000" pitchFamily="2" charset="-78"/>
              </a:rPr>
              <a:t>شرکت سازنده - مدل: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L-81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1"/>
            <a:r>
              <a:rPr lang="fa-IR" sz="1531" b="1" dirty="0">
                <a:cs typeface="B Nazanin" panose="00000400000000000000" pitchFamily="2" charset="-78"/>
              </a:rPr>
              <a:t>کاربرد: برای گرم کردن محلول و هم زدن همزمان مایعات 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                        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614689" y="1555326"/>
            <a:ext cx="2431567" cy="2376802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02" b="30892"/>
          <a:stretch/>
        </p:blipFill>
        <p:spPr>
          <a:xfrm>
            <a:off x="1107242" y="1419744"/>
            <a:ext cx="3464759" cy="277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354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آون (فور)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 - مدل:</a:t>
            </a:r>
            <a:r>
              <a:rPr lang="en-US" sz="1531" b="1" dirty="0">
                <a:cs typeface="B Nazanin" panose="00000400000000000000" pitchFamily="2" charset="-78"/>
              </a:rPr>
              <a:t>memmert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531" b="1" dirty="0">
                <a:cs typeface="B Nazanin" panose="00000400000000000000" pitchFamily="2" charset="-78"/>
              </a:rPr>
              <a:t>کاربرد: استریل کردن تجهیزات آزمایشگاهی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                                                   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614689" y="1219773"/>
            <a:ext cx="2675898" cy="3194361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9" t="5633" r="11510" b="5259"/>
          <a:stretch/>
        </p:blipFill>
        <p:spPr>
          <a:xfrm rot="5400000">
            <a:off x="1339848" y="1416997"/>
            <a:ext cx="3281550" cy="288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72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کوره الکتریکی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</a:t>
            </a:r>
            <a:r>
              <a:rPr lang="en-US" sz="1531" b="1" dirty="0">
                <a:cs typeface="B Nazanin" panose="00000400000000000000" pitchFamily="2" charset="-78"/>
              </a:rPr>
              <a:t>THERMOLAB </a:t>
            </a:r>
            <a:r>
              <a:rPr lang="fa-IR" sz="1531" b="1" dirty="0">
                <a:cs typeface="B Nazanin" panose="00000400000000000000" pitchFamily="2" charset="-78"/>
              </a:rPr>
              <a:t>  مدل: -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531" b="1" dirty="0">
                <a:cs typeface="B Nazanin" panose="00000400000000000000" pitchFamily="2" charset="-78"/>
              </a:rPr>
              <a:t>کاربرد: تفکیک ترکیبات آلی و معدنی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007875" y="1741527"/>
            <a:ext cx="3636249" cy="2332991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42" t="10611" r="22228" b="7686"/>
          <a:stretch/>
        </p:blipFill>
        <p:spPr>
          <a:xfrm rot="5400000">
            <a:off x="1571786" y="1040486"/>
            <a:ext cx="2567592" cy="369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625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دسیکاتور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531" b="1" dirty="0">
                <a:cs typeface="B Nazanin" panose="00000400000000000000" pitchFamily="2" charset="-78"/>
              </a:rPr>
              <a:t>شرکت سازنده - مدل: -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1"/>
            <a:r>
              <a:rPr lang="fa-IR" sz="1531" b="1" dirty="0">
                <a:cs typeface="B Nazanin" panose="00000400000000000000" pitchFamily="2" charset="-78"/>
              </a:rPr>
              <a:t>کاربرد: جذب رطوبت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                                                                              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548971" y="1336266"/>
            <a:ext cx="2530144" cy="2793016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4" t="2508" r="19643" b="10022"/>
          <a:stretch/>
        </p:blipFill>
        <p:spPr>
          <a:xfrm rot="5400000">
            <a:off x="1251405" y="1255145"/>
            <a:ext cx="3125275" cy="315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228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18332" y="1203884"/>
            <a:ext cx="6707345" cy="5757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531" dirty="0">
                <a:solidFill>
                  <a:schemeClr val="tx1"/>
                </a:solidFill>
                <a:cs typeface="B Titr" panose="00000700000000000000" pitchFamily="2" charset="-78"/>
              </a:rPr>
              <a:t>آزمایشگاه شیمی مواد غذائی</a:t>
            </a:r>
            <a:endParaRPr lang="en-US" sz="1531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68" y="2156178"/>
            <a:ext cx="6458259" cy="325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5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327" y="1929203"/>
            <a:ext cx="3305069" cy="332407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اسپکتروفتومتر</a:t>
            </a:r>
            <a:r>
              <a:rPr lang="en-US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UV/Vis) </a:t>
            </a: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)</a:t>
            </a:r>
            <a:endParaRPr lang="en-US" sz="2041" dirty="0">
              <a:latin typeface="AngsanaUPC" panose="02020603050405020304" pitchFamily="18" charset="-34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هیتر استیرر</a:t>
            </a:r>
            <a:endParaRPr lang="en-US" sz="2041" dirty="0">
              <a:latin typeface="AngsanaUPC" panose="02020603050405020304" pitchFamily="18" charset="-34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فور(آون)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کوره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دسیکاتور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0604" y="1929203"/>
            <a:ext cx="3305069" cy="332407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دستگاه</a:t>
            </a:r>
            <a:r>
              <a:rPr lang="en-US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</a:t>
            </a: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اسپکتروفتومتر(</a:t>
            </a:r>
            <a:r>
              <a:rPr lang="en-US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UV/Vis</a:t>
            </a: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دستگاه </a:t>
            </a:r>
            <a:r>
              <a:rPr lang="en-US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pH</a:t>
            </a: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متر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دستگاه </a:t>
            </a:r>
            <a:r>
              <a:rPr lang="en-US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EC</a:t>
            </a: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متر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سیستم هضم کجلدال</a:t>
            </a:r>
          </a:p>
          <a:p>
            <a:pPr marL="0" indent="0" algn="r" rtl="1">
              <a:buNone/>
            </a:pPr>
            <a:r>
              <a:rPr lang="fa-IR" sz="2041" dirty="0">
                <a:latin typeface="AngsanaUPC" panose="02020603050405020304" pitchFamily="18" charset="-34"/>
                <a:cs typeface="B Nazanin" panose="00000400000000000000" pitchFamily="2" charset="-78"/>
              </a:rPr>
              <a:t> دستگاه ترازوی دیجیتال</a:t>
            </a:r>
          </a:p>
          <a:p>
            <a:pPr marL="0" indent="0" algn="r" rtl="1">
              <a:buNone/>
            </a:pPr>
            <a:endParaRPr lang="fa-IR" sz="2041" dirty="0">
              <a:latin typeface="AngsanaUPC" panose="02020603050405020304" pitchFamily="18" charset="-34"/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cs typeface="B Mitra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مهندسی بهداشت محیط   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18332" y="1203884"/>
            <a:ext cx="6707345" cy="5757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1531" dirty="0">
                <a:solidFill>
                  <a:schemeClr val="tx1"/>
                </a:solidFill>
                <a:cs typeface="B Titr" panose="00000700000000000000" pitchFamily="2" charset="-78"/>
              </a:rPr>
              <a:t>تجهیزات آزمایشگاه شیمی محیط</a:t>
            </a:r>
            <a:endParaRPr lang="en-US" sz="1531" dirty="0">
              <a:solidFill>
                <a:schemeClr val="tx1"/>
              </a:solidFill>
            </a:endParaRPr>
          </a:p>
        </p:txBody>
      </p:sp>
      <p:pic>
        <p:nvPicPr>
          <p:cNvPr id="7" name="Picture 6" descr="آرم دانشکد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221" y="156653"/>
            <a:ext cx="894313" cy="819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4314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 اسپکتروفتومتر</a:t>
            </a:r>
            <a:r>
              <a:rPr lang="en-US" sz="1531" b="1" dirty="0">
                <a:cs typeface="B Nazanin" panose="00000400000000000000" pitchFamily="2" charset="-78"/>
              </a:rPr>
              <a:t>UV/Vis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 </a:t>
            </a:r>
            <a:r>
              <a:rPr lang="en-US" sz="1531" b="1" dirty="0">
                <a:cs typeface="B Nazanin" panose="00000400000000000000" pitchFamily="2" charset="-78"/>
              </a:rPr>
              <a:t>HACH</a:t>
            </a:r>
            <a:r>
              <a:rPr lang="fa-IR" sz="1531" b="1" dirty="0">
                <a:cs typeface="B Nazanin" panose="00000400000000000000" pitchFamily="2" charset="-78"/>
              </a:rPr>
              <a:t>   مدل:</a:t>
            </a:r>
            <a:r>
              <a:rPr lang="en-US" sz="1531" b="1" dirty="0">
                <a:cs typeface="B Nazanin" panose="00000400000000000000" pitchFamily="2" charset="-78"/>
              </a:rPr>
              <a:t>DR5000 </a:t>
            </a:r>
            <a:r>
              <a:rPr lang="fa-IR" sz="1531" b="1" dirty="0">
                <a:cs typeface="B Nazanin" panose="00000400000000000000" pitchFamily="2" charset="-78"/>
              </a:rPr>
              <a:t> 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531" b="1" dirty="0">
                <a:cs typeface="B Nazanin" panose="00000400000000000000" pitchFamily="2" charset="-78"/>
              </a:rPr>
              <a:t>کاربرد: اندازه گیری کمی مواد در طیف سنجی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012280" y="1499020"/>
            <a:ext cx="3612807" cy="2422512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6" t="28732" r="2627" b="9859"/>
          <a:stretch/>
        </p:blipFill>
        <p:spPr>
          <a:xfrm>
            <a:off x="1020788" y="1343444"/>
            <a:ext cx="3604298" cy="310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849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</a:t>
            </a:r>
            <a:r>
              <a:rPr lang="en-US" sz="1531" b="1" dirty="0">
                <a:cs typeface="B Nazanin" panose="00000400000000000000" pitchFamily="2" charset="-78"/>
              </a:rPr>
              <a:t> pH</a:t>
            </a:r>
            <a:r>
              <a:rPr lang="fa-IR" sz="1531" b="1" dirty="0">
                <a:cs typeface="B Nazanin" panose="00000400000000000000" pitchFamily="2" charset="-78"/>
              </a:rPr>
              <a:t>متر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 </a:t>
            </a:r>
            <a:r>
              <a:rPr lang="en-US" sz="1531" b="1" dirty="0">
                <a:cs typeface="B Nazanin" panose="00000400000000000000" pitchFamily="2" charset="-78"/>
              </a:rPr>
              <a:t>Sana </a:t>
            </a:r>
            <a:r>
              <a:rPr lang="fa-IR" sz="1531" b="1" dirty="0">
                <a:cs typeface="B Nazanin" panose="00000400000000000000" pitchFamily="2" charset="-78"/>
              </a:rPr>
              <a:t>  مدل: </a:t>
            </a:r>
            <a:r>
              <a:rPr lang="en-US" sz="1531" b="1" dirty="0">
                <a:cs typeface="B Nazanin" panose="00000400000000000000" pitchFamily="2" charset="-78"/>
              </a:rPr>
              <a:t>SL-901</a:t>
            </a:r>
            <a:r>
              <a:rPr lang="fa-IR" sz="1531" b="1" dirty="0">
                <a:cs typeface="B Nazanin" panose="00000400000000000000" pitchFamily="2" charset="-78"/>
              </a:rPr>
              <a:t> 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 rtl="1"/>
            <a:r>
              <a:rPr lang="fa-IR" sz="1531" b="1" dirty="0">
                <a:cs typeface="B Nazanin" panose="00000400000000000000" pitchFamily="2" charset="-78"/>
              </a:rPr>
              <a:t>کاربرد: اندازه گیری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                                                                                         pH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908972" y="1219773"/>
            <a:ext cx="1943970" cy="3194361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9" r="19667"/>
          <a:stretch/>
        </p:blipFill>
        <p:spPr>
          <a:xfrm>
            <a:off x="1870635" y="1126933"/>
            <a:ext cx="2020642" cy="358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52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هدایت سنج</a:t>
            </a:r>
            <a:r>
              <a:rPr lang="en-US" sz="1531" b="1" dirty="0">
                <a:cs typeface="B Nazanin" panose="00000400000000000000" pitchFamily="2" charset="-78"/>
              </a:rPr>
              <a:t>(EC)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 </a:t>
            </a:r>
            <a:r>
              <a:rPr lang="en-US" sz="1531" b="1" dirty="0">
                <a:cs typeface="B Nazanin" panose="00000400000000000000" pitchFamily="2" charset="-78"/>
              </a:rPr>
              <a:t>JENWAY</a:t>
            </a:r>
            <a:r>
              <a:rPr lang="fa-IR" sz="1531" b="1" dirty="0">
                <a:cs typeface="B Nazanin" panose="00000400000000000000" pitchFamily="2" charset="-78"/>
              </a:rPr>
              <a:t>  مدل: </a:t>
            </a:r>
            <a:r>
              <a:rPr lang="en-US" sz="1531" b="1" dirty="0">
                <a:cs typeface="B Nazanin" panose="00000400000000000000" pitchFamily="2" charset="-78"/>
              </a:rPr>
              <a:t>4510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کاربرد: اندازه گیری</a:t>
            </a:r>
            <a:r>
              <a:rPr lang="en-US" sz="1531" b="1" dirty="0">
                <a:cs typeface="B Nazanin" panose="00000400000000000000" pitchFamily="2" charset="-78"/>
              </a:rPr>
              <a:t> </a:t>
            </a:r>
            <a:r>
              <a:rPr lang="fa-IR" sz="1531" b="1" dirty="0">
                <a:cs typeface="B Nazanin" panose="00000400000000000000" pitchFamily="2" charset="-78"/>
              </a:rPr>
              <a:t>هدایت الکتریکی</a:t>
            </a:r>
            <a:r>
              <a:rPr lang="en-US" sz="1531" b="1" dirty="0">
                <a:cs typeface="B Nazanin" panose="00000400000000000000" pitchFamily="2" charset="-78"/>
              </a:rPr>
              <a:t> (EC)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811843" y="1419750"/>
            <a:ext cx="2135836" cy="2809607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3" t="5822" r="11400" b="3099"/>
          <a:stretch/>
        </p:blipFill>
        <p:spPr>
          <a:xfrm>
            <a:off x="1563142" y="1219772"/>
            <a:ext cx="2525709" cy="34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433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ترازوی دیجیتال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</a:t>
            </a:r>
            <a:r>
              <a:rPr lang="en-US" sz="1531" b="1" dirty="0">
                <a:cs typeface="B Nazanin" panose="00000400000000000000" pitchFamily="2" charset="-78"/>
              </a:rPr>
              <a:t>  AND </a:t>
            </a:r>
            <a:r>
              <a:rPr lang="fa-IR" sz="1531" b="1" dirty="0">
                <a:cs typeface="B Nazanin" panose="00000400000000000000" pitchFamily="2" charset="-78"/>
              </a:rPr>
              <a:t>مدل: </a:t>
            </a:r>
            <a:r>
              <a:rPr lang="en-US" sz="1531" b="1" dirty="0">
                <a:cs typeface="B Nazanin" panose="00000400000000000000" pitchFamily="2" charset="-78"/>
              </a:rPr>
              <a:t>EK-300i</a:t>
            </a:r>
            <a:r>
              <a:rPr lang="fa-IR" sz="1531" b="1" dirty="0">
                <a:cs typeface="B Nazanin" panose="00000400000000000000" pitchFamily="2" charset="-78"/>
              </a:rPr>
              <a:t> 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کاربرد: اندازه گیری</a:t>
            </a:r>
            <a:r>
              <a:rPr lang="en-US" sz="1531" b="1" dirty="0">
                <a:cs typeface="B Nazanin" panose="00000400000000000000" pitchFamily="2" charset="-78"/>
              </a:rPr>
              <a:t> </a:t>
            </a:r>
            <a:r>
              <a:rPr lang="fa-IR" sz="1531" b="1" dirty="0">
                <a:cs typeface="B Nazanin" panose="00000400000000000000" pitchFamily="2" charset="-78"/>
              </a:rPr>
              <a:t>وزن مواد با دقت </a:t>
            </a:r>
            <a:r>
              <a:rPr lang="fa-IR" sz="1531" b="1" dirty="0">
                <a:cs typeface="B Mitra" panose="00000400000000000000" pitchFamily="2" charset="-78"/>
              </a:rPr>
              <a:t>0/01</a:t>
            </a:r>
            <a:r>
              <a:rPr lang="fa-IR" sz="1531" b="1" dirty="0">
                <a:cs typeface="B Nazanin" panose="00000400000000000000" pitchFamily="2" charset="-78"/>
              </a:rPr>
              <a:t> گرم</a:t>
            </a:r>
            <a:r>
              <a:rPr lang="en-US" sz="1531" b="1" dirty="0">
                <a:cs typeface="B Nazanin" panose="00000400000000000000" pitchFamily="2" charset="-78"/>
              </a:rPr>
              <a:t> </a:t>
            </a:r>
            <a:r>
              <a:rPr lang="fa-IR" sz="1531" b="1" dirty="0">
                <a:cs typeface="B Nazanin" panose="00000400000000000000" pitchFamily="2" charset="-78"/>
              </a:rPr>
              <a:t>      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117048" y="1651755"/>
            <a:ext cx="3417897" cy="2313233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8" t="10892" r="8310" b="6666"/>
          <a:stretch/>
        </p:blipFill>
        <p:spPr>
          <a:xfrm>
            <a:off x="1014741" y="1444231"/>
            <a:ext cx="3629734" cy="273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334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اسپکتروفتومتر</a:t>
            </a:r>
            <a:r>
              <a:rPr lang="en-US" sz="1531" b="1" dirty="0">
                <a:cs typeface="B Nazanin" panose="00000400000000000000" pitchFamily="2" charset="-78"/>
              </a:rPr>
              <a:t>(UV/Vis)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 </a:t>
            </a:r>
            <a:r>
              <a:rPr lang="en-US" sz="1531" b="1" dirty="0">
                <a:cs typeface="B Nazanin" panose="00000400000000000000" pitchFamily="2" charset="-78"/>
              </a:rPr>
              <a:t>UNICO</a:t>
            </a:r>
            <a:r>
              <a:rPr lang="fa-IR" sz="1531" b="1" dirty="0">
                <a:cs typeface="B Nazanin" panose="00000400000000000000" pitchFamily="2" charset="-78"/>
              </a:rPr>
              <a:t>  مدل:</a:t>
            </a:r>
            <a:r>
              <a:rPr lang="en-US" sz="1531" b="1" dirty="0">
                <a:cs typeface="B Nazanin" panose="00000400000000000000" pitchFamily="2" charset="-78"/>
              </a:rPr>
              <a:t> 2100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a-IR" sz="1531" b="1" dirty="0">
                <a:cs typeface="B Nazanin" panose="00000400000000000000" pitchFamily="2" charset="-78"/>
              </a:rPr>
              <a:t>کاربرد: اندازه گیری کمی مواد در طیف سنجی جذبی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922966" y="1852131"/>
            <a:ext cx="3725706" cy="2058085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86" t="1875" r="31555"/>
          <a:stretch/>
        </p:blipFill>
        <p:spPr>
          <a:xfrm rot="5400000">
            <a:off x="1775476" y="963371"/>
            <a:ext cx="2105000" cy="388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0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684" y="157030"/>
            <a:ext cx="7776633" cy="8194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2041" dirty="0">
                <a:solidFill>
                  <a:srgbClr val="FFFF00"/>
                </a:solidFill>
                <a:cs typeface="B Titr" panose="00000700000000000000" pitchFamily="2" charset="-78"/>
              </a:rPr>
              <a:t>تجهیزات آزمایشگاه های گروه علوم تغذیه</a:t>
            </a:r>
            <a:endParaRPr lang="en-US" sz="2041" dirty="0">
              <a:solidFill>
                <a:srgbClr val="FFFF00"/>
              </a:solidFill>
              <a:cs typeface="B Titr" panose="000007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89805" y="1219772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آزمایشگاه:  شیمی مواد غذائی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9802" y="2432328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نام دستگاه: هیتر استیرر</a:t>
            </a:r>
            <a:endParaRPr lang="en-US" sz="1531" b="1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9802" y="3644883"/>
            <a:ext cx="3383576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شرکت سازنده: </a:t>
            </a:r>
            <a:r>
              <a:rPr lang="en-US" sz="1531" b="1" dirty="0">
                <a:cs typeface="B Nazanin" panose="00000400000000000000" pitchFamily="2" charset="-78"/>
              </a:rPr>
              <a:t>LABINCO</a:t>
            </a:r>
            <a:r>
              <a:rPr lang="fa-IR" sz="1531" b="1" dirty="0">
                <a:cs typeface="B Nazanin" panose="00000400000000000000" pitchFamily="2" charset="-78"/>
              </a:rPr>
              <a:t>  مدل: </a:t>
            </a:r>
            <a:r>
              <a:rPr lang="en-US" sz="1531" b="1" dirty="0">
                <a:cs typeface="B Nazanin" panose="00000400000000000000" pitchFamily="2" charset="-78"/>
              </a:rPr>
              <a:t>L-81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2971" y="4857438"/>
            <a:ext cx="7350408" cy="76925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sz="1531" b="1" dirty="0">
                <a:cs typeface="B Nazanin" panose="00000400000000000000" pitchFamily="2" charset="-78"/>
              </a:rPr>
              <a:t>کاربرد: برای گرم کردن محلول و هم زدن همزمان مایعات  </a:t>
            </a:r>
            <a:r>
              <a:rPr lang="en-US" sz="1531" b="1" dirty="0">
                <a:cs typeface="B Nazanin" panose="00000400000000000000" pitchFamily="2" charset="-78"/>
              </a:rPr>
              <a:t>                                                                        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1614689" y="1295297"/>
            <a:ext cx="2431567" cy="3043312"/>
          </a:xfrm>
          <a:prstGeom prst="roundRect">
            <a:avLst>
              <a:gd name="adj" fmla="val 353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531">
              <a:cs typeface="B Nazanin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340" y="1295297"/>
            <a:ext cx="3240264" cy="307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1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1271</TotalTime>
  <Words>389</Words>
  <Application>Microsoft Office PowerPoint</Application>
  <PresentationFormat>Custom</PresentationFormat>
  <Paragraphs>78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AngsanaUPC</vt:lpstr>
      <vt:lpstr>Arial</vt:lpstr>
      <vt:lpstr>B Mitra</vt:lpstr>
      <vt:lpstr>B Nazanin</vt:lpstr>
      <vt:lpstr>B Titr</vt:lpstr>
      <vt:lpstr>Calibri</vt:lpstr>
      <vt:lpstr>Calibri Light</vt:lpstr>
      <vt:lpstr>Office Theme</vt:lpstr>
      <vt:lpstr>تجهیزات آزمایشگاه های  گروه علوم تغذیه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تجهیزات آزمایشگاه شیمی محیط</dc:title>
  <dc:creator>Ali Paseban</dc:creator>
  <cp:lastModifiedBy>فاطمه عضدی</cp:lastModifiedBy>
  <cp:revision>128</cp:revision>
  <dcterms:created xsi:type="dcterms:W3CDTF">2023-05-03T23:19:35Z</dcterms:created>
  <dcterms:modified xsi:type="dcterms:W3CDTF">2026-01-07T07:54:28Z</dcterms:modified>
</cp:coreProperties>
</file>